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63" r:id="rId5"/>
    <p:sldId id="278" r:id="rId6"/>
    <p:sldId id="282" r:id="rId7"/>
    <p:sldId id="283" r:id="rId8"/>
    <p:sldId id="284" r:id="rId9"/>
    <p:sldId id="285" r:id="rId10"/>
    <p:sldId id="286" r:id="rId11"/>
    <p:sldId id="287" r:id="rId12"/>
    <p:sldId id="281" r:id="rId13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 smtClean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 smtClean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 smtClean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 smtClean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cap="none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/>
              <a:t>Модуль: КОРПУС </a:t>
            </a:r>
            <a:r>
              <a:rPr lang="ru-RU" sz="4000" b="1" dirty="0" err="1"/>
              <a:t>тіл</a:t>
            </a:r>
            <a:r>
              <a:rPr lang="ru-RU" sz="4000" b="1" dirty="0"/>
              <a:t> ресурсы </a:t>
            </a:r>
            <a:r>
              <a:rPr lang="ru-RU" sz="4000" b="1" dirty="0" err="1"/>
              <a:t>ретінде</a:t>
            </a:r>
            <a:endParaRPr lang="ru-RU" sz="40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k-KZ" sz="3600" b="1" dirty="0"/>
              <a:t>ә</a:t>
            </a:r>
            <a:r>
              <a:rPr lang="kk-KZ" sz="3600" b="1" dirty="0" smtClean="0"/>
              <a:t>л-Фараби атындағы ҚазҰУ</a:t>
            </a:r>
            <a:endParaRPr lang="ru-RU" sz="36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18643" y="3523150"/>
            <a:ext cx="8640258" cy="160840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err="1"/>
              <a:t>Дәріс</a:t>
            </a:r>
            <a:r>
              <a:rPr lang="ru-RU" sz="4000" b="1" dirty="0"/>
              <a:t> № 3 </a:t>
            </a:r>
            <a:r>
              <a:rPr lang="ru-RU" sz="4000" b="1" dirty="0" err="1"/>
              <a:t>мәтіндердің</a:t>
            </a:r>
            <a:r>
              <a:rPr lang="ru-RU" sz="4000" b="1" dirty="0"/>
              <a:t> </a:t>
            </a:r>
            <a:r>
              <a:rPr lang="ru-RU" sz="4000" b="1" dirty="0" err="1"/>
              <a:t>ұлттық</a:t>
            </a:r>
            <a:r>
              <a:rPr lang="ru-RU" sz="4000" b="1" dirty="0"/>
              <a:t> </a:t>
            </a:r>
            <a:r>
              <a:rPr lang="ru-RU" sz="4000" b="1" dirty="0" err="1"/>
              <a:t>корпустарына</a:t>
            </a:r>
            <a:r>
              <a:rPr lang="ru-RU" sz="4000" b="1" dirty="0"/>
              <a:t> </a:t>
            </a:r>
            <a:r>
              <a:rPr lang="ru-RU" sz="4000" b="1" dirty="0" err="1"/>
              <a:t>шолу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913" y="411480"/>
            <a:ext cx="9601200" cy="720213"/>
          </a:xfrm>
        </p:spPr>
        <p:txBody>
          <a:bodyPr/>
          <a:lstStyle/>
          <a:p>
            <a:pPr algn="ctr"/>
            <a:r>
              <a:rPr lang="ru-RU" dirty="0" err="1"/>
              <a:t>Дәріс</a:t>
            </a:r>
            <a:r>
              <a:rPr lang="ru-RU" dirty="0"/>
              <a:t> </a:t>
            </a:r>
            <a:r>
              <a:rPr lang="ru-RU" dirty="0" err="1"/>
              <a:t>мазмұны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704" y="1484671"/>
            <a:ext cx="11131296" cy="5373329"/>
          </a:xfrm>
        </p:spPr>
        <p:txBody>
          <a:bodyPr/>
          <a:lstStyle/>
          <a:p>
            <a:r>
              <a:rPr lang="ru-RU" sz="2000" b="1" dirty="0" err="1" smtClean="0"/>
              <a:t>Кілттік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сөздер</a:t>
            </a:r>
            <a:r>
              <a:rPr lang="ru-RU" sz="2000" dirty="0" smtClean="0"/>
              <a:t>: </a:t>
            </a:r>
            <a:r>
              <a:rPr lang="ru-RU" sz="2000" i="1" dirty="0" err="1"/>
              <a:t>мәтіндер</a:t>
            </a:r>
            <a:r>
              <a:rPr lang="ru-RU" sz="2000" i="1" dirty="0"/>
              <a:t> корпусы, </a:t>
            </a:r>
            <a:r>
              <a:rPr lang="ru-RU" sz="2000" i="1" dirty="0" err="1"/>
              <a:t>тілдік</a:t>
            </a:r>
            <a:r>
              <a:rPr lang="ru-RU" sz="2000" i="1" dirty="0"/>
              <a:t> корпус, </a:t>
            </a:r>
            <a:r>
              <a:rPr lang="ru-RU" sz="2000" i="1" dirty="0" err="1"/>
              <a:t>ұлттық</a:t>
            </a:r>
            <a:r>
              <a:rPr lang="ru-RU" sz="2000" i="1" dirty="0"/>
              <a:t> корпус, </a:t>
            </a:r>
            <a:r>
              <a:rPr lang="ru-RU" sz="2000" i="1" dirty="0" err="1"/>
              <a:t>Корпустық</a:t>
            </a:r>
            <a:r>
              <a:rPr lang="ru-RU" sz="2000" i="1" dirty="0"/>
              <a:t> лингвистика, </a:t>
            </a:r>
            <a:r>
              <a:rPr lang="ru-RU" sz="2000" i="1" dirty="0" err="1"/>
              <a:t>компьютерлік</a:t>
            </a:r>
            <a:r>
              <a:rPr lang="ru-RU" sz="2000" i="1" dirty="0"/>
              <a:t> лингвистика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Тіл</a:t>
            </a:r>
            <a:r>
              <a:rPr lang="ru-RU" sz="2000" dirty="0" smtClean="0"/>
              <a:t> </a:t>
            </a:r>
            <a:r>
              <a:rPr lang="ru-RU" sz="2000" dirty="0"/>
              <a:t>корпусы </a:t>
            </a:r>
            <a:r>
              <a:rPr lang="ru-RU" sz="2000" dirty="0" err="1"/>
              <a:t>дегеніміз</a:t>
            </a:r>
            <a:r>
              <a:rPr lang="ru-RU" sz="2000" dirty="0"/>
              <a:t> не</a:t>
            </a:r>
            <a:r>
              <a:rPr lang="ru-RU" sz="2000" dirty="0" smtClean="0"/>
              <a:t>?</a:t>
            </a:r>
          </a:p>
          <a:p>
            <a:r>
              <a:rPr lang="ru-RU" sz="2000" dirty="0" err="1" smtClean="0"/>
              <a:t>Корпустық</a:t>
            </a:r>
            <a:r>
              <a:rPr lang="ru-RU" sz="2000" dirty="0" smtClean="0"/>
              <a:t> </a:t>
            </a:r>
            <a:r>
              <a:rPr lang="ru-RU" sz="2000" dirty="0" err="1"/>
              <a:t>лингвистиканың</a:t>
            </a:r>
            <a:r>
              <a:rPr lang="ru-RU" sz="2000" dirty="0"/>
              <a:t> </a:t>
            </a:r>
            <a:r>
              <a:rPr lang="ru-RU" sz="2000" dirty="0" err="1"/>
              <a:t>пайда</a:t>
            </a:r>
            <a:r>
              <a:rPr lang="ru-RU" sz="2000" dirty="0"/>
              <a:t> болу </a:t>
            </a:r>
            <a:r>
              <a:rPr lang="ru-RU" sz="2000" dirty="0" err="1"/>
              <a:t>тарихы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Мәтіндердің</a:t>
            </a:r>
            <a:r>
              <a:rPr lang="ru-RU" sz="2000" dirty="0" smtClean="0"/>
              <a:t> </a:t>
            </a:r>
            <a:r>
              <a:rPr lang="ru-RU" sz="2000" dirty="0" err="1"/>
              <a:t>ұлттық</a:t>
            </a:r>
            <a:r>
              <a:rPr lang="ru-RU" sz="2000" dirty="0"/>
              <a:t> корпусы </a:t>
            </a:r>
            <a:r>
              <a:rPr lang="ru-RU" sz="2000" dirty="0" err="1"/>
              <a:t>дегеніміз</a:t>
            </a:r>
            <a:r>
              <a:rPr lang="ru-RU" sz="2000" dirty="0"/>
              <a:t> не</a:t>
            </a:r>
            <a:r>
              <a:rPr lang="ru-RU" sz="2000" dirty="0" smtClean="0"/>
              <a:t>?</a:t>
            </a:r>
          </a:p>
          <a:p>
            <a:r>
              <a:rPr lang="ru-RU" sz="2000" dirty="0" err="1" smtClean="0"/>
              <a:t>Қазақ</a:t>
            </a:r>
            <a:r>
              <a:rPr lang="ru-RU" sz="2000" dirty="0" smtClean="0"/>
              <a:t> </a:t>
            </a:r>
            <a:r>
              <a:rPr lang="ru-RU" sz="2000" dirty="0" err="1"/>
              <a:t>тілі</a:t>
            </a:r>
            <a:r>
              <a:rPr lang="ru-RU" sz="2000" dirty="0"/>
              <a:t> </a:t>
            </a:r>
            <a:r>
              <a:rPr lang="ru-RU" sz="2000" dirty="0" err="1"/>
              <a:t>корпустары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>Тілдің кораусы дегеніміз не?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846860" cy="4929777"/>
          </a:xfrm>
        </p:spPr>
        <p:txBody>
          <a:bodyPr/>
          <a:lstStyle/>
          <a:p>
            <a:r>
              <a:rPr lang="ru-RU" dirty="0" err="1"/>
              <a:t>Корпустың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 smtClean="0"/>
              <a:t>анықтамалары</a:t>
            </a:r>
            <a:endParaRPr lang="ru-RU" dirty="0" smtClean="0"/>
          </a:p>
          <a:p>
            <a:r>
              <a:rPr lang="ru-RU" dirty="0" smtClean="0"/>
              <a:t>.</a:t>
            </a:r>
            <a:r>
              <a:rPr lang="ru-RU" dirty="0" err="1"/>
              <a:t>Корпусқа</a:t>
            </a:r>
            <a:r>
              <a:rPr lang="ru-RU" dirty="0"/>
              <a:t> </a:t>
            </a:r>
            <a:r>
              <a:rPr lang="ru-RU" dirty="0" err="1"/>
              <a:t>жүктелген</a:t>
            </a:r>
            <a:r>
              <a:rPr lang="ru-RU" dirty="0"/>
              <a:t> </a:t>
            </a:r>
            <a:r>
              <a:rPr lang="ru-RU" dirty="0" err="1"/>
              <a:t>мәтіндердің</a:t>
            </a:r>
            <a:r>
              <a:rPr lang="ru-RU" dirty="0"/>
              <a:t> </a:t>
            </a:r>
            <a:r>
              <a:rPr lang="ru-RU" dirty="0" err="1"/>
              <a:t>сипаттамасы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Корпустың</a:t>
            </a:r>
            <a:r>
              <a:rPr lang="ru-RU" dirty="0" smtClean="0"/>
              <a:t> </a:t>
            </a:r>
            <a:r>
              <a:rPr lang="ru-RU" dirty="0" err="1"/>
              <a:t>мәтіндік</a:t>
            </a:r>
            <a:r>
              <a:rPr lang="ru-RU" dirty="0"/>
              <a:t> </a:t>
            </a:r>
            <a:r>
              <a:rPr lang="ru-RU" dirty="0" err="1"/>
              <a:t>дерекқоры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Мәтіндердің</a:t>
            </a:r>
            <a:r>
              <a:rPr lang="ru-RU" dirty="0" smtClean="0"/>
              <a:t> </a:t>
            </a:r>
            <a:r>
              <a:rPr lang="ru-RU" dirty="0" err="1"/>
              <a:t>стильдері</a:t>
            </a:r>
            <a:r>
              <a:rPr lang="ru-RU" dirty="0"/>
              <a:t> мен </a:t>
            </a:r>
            <a:r>
              <a:rPr lang="ru-RU" dirty="0" err="1"/>
              <a:t>жанрлары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Корпустың</a:t>
            </a:r>
            <a:r>
              <a:rPr lang="ru-RU" dirty="0" smtClean="0"/>
              <a:t> </a:t>
            </a:r>
            <a:r>
              <a:rPr lang="ru-RU" dirty="0" err="1"/>
              <a:t>мақсаты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Корпустық</a:t>
            </a:r>
            <a:r>
              <a:rPr lang="ru-RU" dirty="0" smtClean="0"/>
              <a:t> </a:t>
            </a:r>
            <a:r>
              <a:rPr lang="ru-RU" dirty="0"/>
              <a:t>лингвистика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Корпус </a:t>
            </a:r>
            <a:r>
              <a:rPr lang="ru-RU" dirty="0" err="1"/>
              <a:t>менеджері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Корпус </a:t>
            </a:r>
            <a:r>
              <a:rPr lang="ru-RU" dirty="0" err="1"/>
              <a:t>тіл</a:t>
            </a:r>
            <a:r>
              <a:rPr lang="ru-RU" dirty="0"/>
              <a:t> </a:t>
            </a:r>
            <a:r>
              <a:rPr lang="ru-RU" dirty="0" err="1"/>
              <a:t>білімінің</a:t>
            </a:r>
            <a:r>
              <a:rPr lang="ru-RU" dirty="0"/>
              <a:t> </a:t>
            </a:r>
            <a:r>
              <a:rPr lang="ru-RU" dirty="0" err="1"/>
              <a:t>дәстүрлі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 </a:t>
            </a:r>
            <a:r>
              <a:rPr lang="ru-RU" dirty="0" err="1"/>
              <a:t>білімінен</a:t>
            </a:r>
            <a:r>
              <a:rPr lang="ru-RU" dirty="0"/>
              <a:t> </a:t>
            </a:r>
            <a:r>
              <a:rPr lang="ru-RU" dirty="0" err="1" smtClean="0"/>
              <a:t>айырмашылығы</a:t>
            </a:r>
            <a:endParaRPr lang="ru-RU" dirty="0" smtClean="0"/>
          </a:p>
          <a:p>
            <a:r>
              <a:rPr lang="ru-RU" dirty="0" smtClean="0"/>
              <a:t>.</a:t>
            </a:r>
            <a:r>
              <a:rPr lang="ru-RU" dirty="0" err="1"/>
              <a:t>Корпусты</a:t>
            </a:r>
            <a:r>
              <a:rPr lang="ru-RU" dirty="0"/>
              <a:t> </a:t>
            </a:r>
            <a:r>
              <a:rPr lang="ru-RU" dirty="0" err="1"/>
              <a:t>қалыптастыру-қазіргі</a:t>
            </a:r>
            <a:r>
              <a:rPr lang="ru-RU" dirty="0"/>
              <a:t> </a:t>
            </a:r>
            <a:r>
              <a:rPr lang="ru-RU" dirty="0" err="1"/>
              <a:t>заманғы</a:t>
            </a:r>
            <a:r>
              <a:rPr lang="ru-RU" dirty="0"/>
              <a:t> </a:t>
            </a:r>
            <a:r>
              <a:rPr lang="ru-RU" dirty="0" err="1"/>
              <a:t>әлемдік</a:t>
            </a:r>
            <a:r>
              <a:rPr lang="ru-RU" dirty="0"/>
              <a:t> </a:t>
            </a:r>
            <a:r>
              <a:rPr lang="ru-RU" dirty="0" err="1"/>
              <a:t>қоғамдастықтардың</a:t>
            </a:r>
            <a:r>
              <a:rPr lang="ru-RU" dirty="0"/>
              <a:t> </a:t>
            </a:r>
            <a:r>
              <a:rPr lang="ru-RU" dirty="0" err="1"/>
              <a:t>өзекті</a:t>
            </a:r>
            <a:r>
              <a:rPr lang="ru-RU" dirty="0"/>
              <a:t> </a:t>
            </a:r>
            <a:r>
              <a:rPr lang="ru-RU" dirty="0" err="1"/>
              <a:t>міндеті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121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Тілдік корпус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Корпус-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электронды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тілдегі</a:t>
            </a:r>
            <a:r>
              <a:rPr lang="ru-RU" dirty="0"/>
              <a:t> </a:t>
            </a:r>
            <a:r>
              <a:rPr lang="ru-RU" dirty="0" err="1"/>
              <a:t>мәтіндер</a:t>
            </a:r>
            <a:r>
              <a:rPr lang="ru-RU" dirty="0"/>
              <a:t> </a:t>
            </a:r>
            <a:r>
              <a:rPr lang="ru-RU" dirty="0" err="1"/>
              <a:t>жиынтығына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</a:t>
            </a:r>
            <a:r>
              <a:rPr lang="ru-RU" dirty="0" err="1"/>
              <a:t>ақпараттық-анықтамалық</a:t>
            </a:r>
            <a:r>
              <a:rPr lang="ru-RU" dirty="0"/>
              <a:t> </a:t>
            </a:r>
            <a:r>
              <a:rPr lang="ru-RU" dirty="0" err="1"/>
              <a:t>жүйе</a:t>
            </a:r>
            <a:r>
              <a:rPr lang="ru-RU" dirty="0"/>
              <a:t> "[</a:t>
            </a:r>
            <a:r>
              <a:rPr lang="en-US" dirty="0"/>
              <a:t>https://ruscorpora.ru</a:t>
            </a:r>
            <a:r>
              <a:rPr lang="en-US" dirty="0" smtClean="0"/>
              <a:t>].</a:t>
            </a:r>
            <a:endParaRPr lang="kk-KZ" dirty="0" smtClean="0"/>
          </a:p>
          <a:p>
            <a:r>
              <a:rPr lang="en-US" dirty="0" smtClean="0"/>
              <a:t>"</a:t>
            </a:r>
            <a:r>
              <a:rPr lang="ru-RU" dirty="0" err="1"/>
              <a:t>Лингвистикалық</a:t>
            </a:r>
            <a:r>
              <a:rPr lang="ru-RU" dirty="0"/>
              <a:t> корпус-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белгілер</a:t>
            </a:r>
            <a:r>
              <a:rPr lang="ru-RU" dirty="0"/>
              <a:t> (</a:t>
            </a:r>
            <a:r>
              <a:rPr lang="ru-RU" dirty="0" err="1"/>
              <a:t>тіл</a:t>
            </a:r>
            <a:r>
              <a:rPr lang="ru-RU" dirty="0"/>
              <a:t>, жанр, </a:t>
            </a:r>
            <a:r>
              <a:rPr lang="ru-RU" dirty="0" err="1"/>
              <a:t>мәтінді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уақыты</a:t>
            </a:r>
            <a:r>
              <a:rPr lang="ru-RU" dirty="0"/>
              <a:t>, автор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бірыңғай</a:t>
            </a:r>
            <a:r>
              <a:rPr lang="ru-RU" dirty="0"/>
              <a:t> </a:t>
            </a:r>
            <a:r>
              <a:rPr lang="ru-RU" dirty="0" err="1"/>
              <a:t>жүйеге</a:t>
            </a:r>
            <a:r>
              <a:rPr lang="ru-RU" dirty="0"/>
              <a:t> </a:t>
            </a:r>
            <a:r>
              <a:rPr lang="ru-RU" dirty="0" err="1"/>
              <a:t>жинақталған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іздеу</a:t>
            </a:r>
            <a:r>
              <a:rPr lang="ru-RU" dirty="0"/>
              <a:t> </a:t>
            </a:r>
            <a:r>
              <a:rPr lang="ru-RU" dirty="0" err="1"/>
              <a:t>жүйесімен</a:t>
            </a:r>
            <a:r>
              <a:rPr lang="ru-RU" dirty="0"/>
              <a:t> </a:t>
            </a:r>
            <a:r>
              <a:rPr lang="ru-RU" dirty="0" err="1"/>
              <a:t>жабдықталған</a:t>
            </a:r>
            <a:r>
              <a:rPr lang="ru-RU" dirty="0"/>
              <a:t> </a:t>
            </a:r>
            <a:r>
              <a:rPr lang="ru-RU" dirty="0" err="1"/>
              <a:t>мәтіндер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ru-RU" dirty="0"/>
              <a:t>. </a:t>
            </a:r>
            <a:r>
              <a:rPr lang="ru-RU" dirty="0" err="1"/>
              <a:t>Лингвистикалық</a:t>
            </a:r>
            <a:r>
              <a:rPr lang="ru-RU" dirty="0"/>
              <a:t> корпус </a:t>
            </a:r>
            <a:r>
              <a:rPr lang="ru-RU" dirty="0" err="1"/>
              <a:t>жазбаша</a:t>
            </a:r>
            <a:r>
              <a:rPr lang="ru-RU" dirty="0"/>
              <a:t> </a:t>
            </a:r>
            <a:r>
              <a:rPr lang="ru-RU" dirty="0" err="1"/>
              <a:t>мәтіндерді</a:t>
            </a:r>
            <a:r>
              <a:rPr lang="ru-RU" dirty="0"/>
              <a:t> де (газет, журнал </a:t>
            </a:r>
            <a:r>
              <a:rPr lang="ru-RU" dirty="0" err="1"/>
              <a:t>мәтіндері</a:t>
            </a:r>
            <a:r>
              <a:rPr lang="ru-RU" dirty="0"/>
              <a:t>, </a:t>
            </a:r>
            <a:r>
              <a:rPr lang="ru-RU" dirty="0" err="1"/>
              <a:t>әдеби</a:t>
            </a:r>
            <a:r>
              <a:rPr lang="ru-RU" dirty="0"/>
              <a:t> </a:t>
            </a:r>
            <a:r>
              <a:rPr lang="ru-RU" dirty="0" err="1"/>
              <a:t>шығармалар</a:t>
            </a:r>
            <a:r>
              <a:rPr lang="ru-RU" dirty="0"/>
              <a:t>), </a:t>
            </a:r>
            <a:r>
              <a:rPr lang="ru-RU" dirty="0" err="1"/>
              <a:t>сондай</a:t>
            </a:r>
            <a:r>
              <a:rPr lang="ru-RU" dirty="0"/>
              <a:t> - </a:t>
            </a:r>
            <a:r>
              <a:rPr lang="ru-RU" dirty="0" err="1"/>
              <a:t>ақ</a:t>
            </a:r>
            <a:r>
              <a:rPr lang="ru-RU" dirty="0"/>
              <a:t> радио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телехабарлардың</a:t>
            </a:r>
            <a:r>
              <a:rPr lang="ru-RU" dirty="0"/>
              <a:t> </a:t>
            </a:r>
            <a:r>
              <a:rPr lang="ru-RU" dirty="0" err="1"/>
              <a:t>транскриптерін</a:t>
            </a:r>
            <a:r>
              <a:rPr lang="ru-RU" dirty="0"/>
              <a:t> де </a:t>
            </a:r>
            <a:r>
              <a:rPr lang="ru-RU" dirty="0" err="1"/>
              <a:t>қамтуы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403100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0"/>
            <a:ext cx="9874156" cy="1514901"/>
          </a:xfrm>
        </p:spPr>
        <p:txBody>
          <a:bodyPr/>
          <a:lstStyle/>
          <a:p>
            <a:pPr algn="ctr"/>
            <a:r>
              <a:rPr lang="ru-RU" dirty="0" err="1"/>
              <a:t>Корпусты</a:t>
            </a:r>
            <a:r>
              <a:rPr lang="ru-RU" dirty="0"/>
              <a:t> </a:t>
            </a:r>
            <a:r>
              <a:rPr lang="ru-RU" dirty="0" err="1"/>
              <a:t>анықтаудағы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сәттер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484671"/>
            <a:ext cx="10170543" cy="4382729"/>
          </a:xfrm>
        </p:spPr>
        <p:txBody>
          <a:bodyPr/>
          <a:lstStyle/>
          <a:p>
            <a:r>
              <a:rPr lang="ru-RU" sz="2000" dirty="0"/>
              <a:t>корпус-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ақпараттық-анықтамалық</a:t>
            </a:r>
            <a:r>
              <a:rPr lang="ru-RU" sz="2000" dirty="0"/>
              <a:t> </a:t>
            </a:r>
            <a:r>
              <a:rPr lang="ru-RU" sz="2000" dirty="0" err="1"/>
              <a:t>жүйе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корпус-</a:t>
            </a:r>
            <a:r>
              <a:rPr lang="ru-RU" sz="2000" dirty="0" err="1" smtClean="0"/>
              <a:t>мәтін</a:t>
            </a:r>
            <a:r>
              <a:rPr lang="ru-RU" sz="2000" dirty="0" smtClean="0"/>
              <a:t> </a:t>
            </a:r>
            <a:r>
              <a:rPr lang="ru-RU" sz="2000" dirty="0" err="1"/>
              <a:t>жинағы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корпус-</a:t>
            </a:r>
            <a:r>
              <a:rPr lang="ru-RU" sz="2000" dirty="0" err="1" smtClean="0"/>
              <a:t>электронды</a:t>
            </a:r>
            <a:r>
              <a:rPr lang="ru-RU" sz="2000" dirty="0" smtClean="0"/>
              <a:t> </a:t>
            </a:r>
            <a:r>
              <a:rPr lang="ru-RU" sz="2000" dirty="0" err="1"/>
              <a:t>түрдегі</a:t>
            </a:r>
            <a:r>
              <a:rPr lang="ru-RU" sz="2000" dirty="0"/>
              <a:t> </a:t>
            </a:r>
            <a:r>
              <a:rPr lang="ru-RU" sz="2000" dirty="0" err="1"/>
              <a:t>мәтіндер</a:t>
            </a:r>
            <a:r>
              <a:rPr lang="ru-RU" sz="2000" dirty="0"/>
              <a:t> </a:t>
            </a:r>
            <a:r>
              <a:rPr lang="ru-RU" sz="2000" dirty="0" err="1"/>
              <a:t>жинағы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бұл</a:t>
            </a:r>
            <a:r>
              <a:rPr lang="ru-RU" sz="2000" dirty="0" smtClean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жолмен</a:t>
            </a:r>
            <a:r>
              <a:rPr lang="ru-RU" sz="2000" dirty="0"/>
              <a:t> </a:t>
            </a:r>
            <a:r>
              <a:rPr lang="ru-RU" sz="2000" dirty="0" err="1"/>
              <a:t>ұйымдастырылған</a:t>
            </a:r>
            <a:r>
              <a:rPr lang="ru-RU" sz="2000" dirty="0"/>
              <a:t> </a:t>
            </a:r>
            <a:r>
              <a:rPr lang="ru-RU" sz="2000" dirty="0" err="1"/>
              <a:t>ауызша</a:t>
            </a:r>
            <a:r>
              <a:rPr lang="ru-RU" sz="2000" dirty="0"/>
              <a:t> </a:t>
            </a:r>
            <a:r>
              <a:rPr lang="ru-RU" sz="2000" dirty="0" err="1"/>
              <a:t>бірлік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корпус-</a:t>
            </a:r>
            <a:r>
              <a:rPr lang="ru-RU" sz="2000" dirty="0" err="1" smtClean="0"/>
              <a:t>мәтіндердің</a:t>
            </a:r>
            <a:r>
              <a:rPr lang="ru-RU" sz="2000" dirty="0" smtClean="0"/>
              <a:t> </a:t>
            </a:r>
            <a:r>
              <a:rPr lang="ru-RU" sz="2000" dirty="0" err="1"/>
              <a:t>өкілдік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корпус-</a:t>
            </a:r>
            <a:r>
              <a:rPr lang="ru-RU" sz="2000" dirty="0" err="1" smtClean="0"/>
              <a:t>бұл</a:t>
            </a:r>
            <a:r>
              <a:rPr lang="ru-RU" sz="2000" dirty="0" smtClean="0"/>
              <a:t> </a:t>
            </a:r>
            <a:r>
              <a:rPr lang="ru-RU" sz="2000" dirty="0" err="1"/>
              <a:t>тілдік</a:t>
            </a:r>
            <a:r>
              <a:rPr lang="ru-RU" sz="2000" dirty="0"/>
              <a:t> </a:t>
            </a:r>
            <a:r>
              <a:rPr lang="ru-RU" sz="2000" dirty="0" err="1"/>
              <a:t>деректердің</a:t>
            </a:r>
            <a:r>
              <a:rPr lang="ru-RU" sz="2000" dirty="0"/>
              <a:t> </a:t>
            </a:r>
            <a:r>
              <a:rPr lang="ru-RU" sz="2000" dirty="0" err="1"/>
              <a:t>филологиялық</a:t>
            </a:r>
            <a:r>
              <a:rPr lang="ru-RU" sz="2000" dirty="0"/>
              <a:t> </a:t>
            </a:r>
            <a:r>
              <a:rPr lang="ru-RU" sz="2000" dirty="0" err="1"/>
              <a:t>құзыретті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корпус-</a:t>
            </a:r>
            <a:r>
              <a:rPr lang="ru-RU" sz="2000" dirty="0" err="1" smtClean="0"/>
              <a:t>бұл</a:t>
            </a:r>
            <a:r>
              <a:rPr lang="ru-RU" sz="2000" dirty="0" smtClean="0"/>
              <a:t> </a:t>
            </a:r>
            <a:r>
              <a:rPr lang="ru-RU" sz="2000" dirty="0" err="1"/>
              <a:t>лингвистикалық</a:t>
            </a:r>
            <a:r>
              <a:rPr lang="ru-RU" sz="2000" dirty="0"/>
              <a:t> </a:t>
            </a:r>
            <a:r>
              <a:rPr lang="ru-RU" sz="2000" dirty="0" err="1"/>
              <a:t>мәліметтер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корпус-</a:t>
            </a:r>
            <a:r>
              <a:rPr lang="ru-RU" sz="2000" dirty="0" err="1" smtClean="0"/>
              <a:t>бұл</a:t>
            </a:r>
            <a:r>
              <a:rPr lang="ru-RU" sz="2000" dirty="0" smtClean="0"/>
              <a:t> </a:t>
            </a:r>
            <a:r>
              <a:rPr lang="ru-RU" sz="2000" dirty="0" err="1"/>
              <a:t>табиғи</a:t>
            </a:r>
            <a:r>
              <a:rPr lang="ru-RU" sz="2000" dirty="0"/>
              <a:t>, </a:t>
            </a:r>
            <a:r>
              <a:rPr lang="ru-RU" sz="2000" dirty="0" err="1"/>
              <a:t>жазбаша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ауызша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т. б. </a:t>
            </a:r>
            <a:r>
              <a:rPr lang="ru-RU" sz="2000" dirty="0" err="1"/>
              <a:t>мәтіндер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09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Корпус </a:t>
            </a:r>
            <a:r>
              <a:rPr lang="ru-RU" dirty="0" err="1"/>
              <a:t>менеджері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Корпус </a:t>
            </a:r>
            <a:r>
              <a:rPr lang="ru-RU" dirty="0" err="1"/>
              <a:t>менеджері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мамандандырылған</a:t>
            </a:r>
            <a:r>
              <a:rPr lang="ru-RU" dirty="0"/>
              <a:t> </a:t>
            </a:r>
            <a:r>
              <a:rPr lang="ru-RU" dirty="0" err="1"/>
              <a:t>іздеу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Міндеттері:корпуста</a:t>
            </a:r>
            <a:r>
              <a:rPr lang="ru-RU" dirty="0" smtClean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 smtClean="0"/>
              <a:t>іздеу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err="1" smtClean="0"/>
              <a:t>статистикалық</a:t>
            </a:r>
            <a:r>
              <a:rPr lang="ru-RU" dirty="0" smtClean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err="1" smtClean="0"/>
              <a:t>пайдаланушыға</a:t>
            </a:r>
            <a:r>
              <a:rPr lang="ru-RU" dirty="0" smtClean="0"/>
              <a:t> </a:t>
            </a:r>
            <a:r>
              <a:rPr lang="ru-RU" dirty="0" err="1" smtClean="0"/>
              <a:t>нәтижелерді</a:t>
            </a:r>
            <a:r>
              <a:rPr lang="ru-RU" dirty="0" smtClean="0"/>
              <a:t> </a:t>
            </a:r>
            <a:r>
              <a:rPr lang="ru-RU" dirty="0" err="1" smtClean="0"/>
              <a:t>ыңғайлы</a:t>
            </a:r>
            <a:r>
              <a:rPr lang="ru-RU" dirty="0" smtClean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smtClean="0"/>
              <a:t>беру.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16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022514"/>
              </p:ext>
            </p:extLst>
          </p:nvPr>
        </p:nvGraphicFramePr>
        <p:xfrm>
          <a:off x="884505" y="0"/>
          <a:ext cx="15420415" cy="6876711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8907051"/>
                <a:gridCol w="6513364"/>
              </a:tblGrid>
              <a:tr h="279238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Дәстүрлі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лингвистика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Корпустық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лингвистика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279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Тілді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үйрену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Тілді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үйрену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577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Мақсат-тілді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сипаттау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түсіндіру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Мақсаты-тілді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арнайы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таңдалған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мәтіндер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корпусы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түрінде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ұсынылған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сөйлеуде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өзін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көрсеткенін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сипаттау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577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зерттеулерінде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теориядан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оны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түсіндіруге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сөйлеу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фактілерінде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растауға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көшеді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зерттеулерінде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корпусының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деректеріне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сүйенеді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291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Білікті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сапалы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әдістерді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артық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көреді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Сандық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сандық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әдістерді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артық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көреді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291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Рационалдық әдістерге негізделген</a:t>
                      </a:r>
                      <a:endParaRPr lang="ru-RU" sz="1600" dirty="0" err="1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Эмпирикалық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әдістерге негізделген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291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кейбір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абстракция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ретінде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қарастырылады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кейбір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физикалық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мәні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ретінде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қарастырылады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291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Тілдік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әмбебапты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зерттейді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Нақты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тілдердің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грамматикасын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құрастыру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291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назар формасы ғана емес,мазмұнына беріледі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назар формасныа беріледі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291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Мәтінді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локальды перспективада қарастырады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Мәтінді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глобальды перспективада қарастырады.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7" marR="31957" marT="4438" marB="0"/>
                </a:tc>
              </a:tr>
              <a:tr h="575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Нақты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жасанды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түрде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шектелген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проблемалық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аймақты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талдайды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Өз назарын  ешқандай догмалармен шектелмеген,мәтінге деген кеңірек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көзқарас пен сипатталады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</a:tr>
              <a:tr h="575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Сөйлеу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материалын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таңдауда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өз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зерттеулерінің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эмпирикалық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материалдарын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таңдауда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түйсікке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сүйенеді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Өз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тұжырымдарында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ол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мәтіндер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түрінде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көрінетін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сөйлеу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әрекетін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бақылауға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сүйенеді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</a:tr>
              <a:tr h="575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Логикалық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ойлауды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артық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көреді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Сөйлеу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материалын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бастапқы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өңдеу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үшін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көбіндеықтималды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әдістер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мен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статистиканы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қолданады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</a:tr>
              <a:tr h="575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Мәтіннен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оқшауланған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қолданыстардан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жасанды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мысалдар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ұсынылады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Лингвистикалық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деректермен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сөздерді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пайдалану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олар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контексте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қандай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түрде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кездессе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сондай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түрде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жұмыс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жүргізіледі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</a:tr>
              <a:tr h="575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Эмпирикалық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ауызша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материалды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өңдеудің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дедуктивті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әдістерін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ұнатады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Эмпирикалық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ауызша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материалды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өңдеудің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индуктивті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әдістерін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ұнатады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оларды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ғылыми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әдістің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мәні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деп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санайды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</a:tr>
              <a:tr h="5269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Рәсімдерге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бағалауға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салыстыруға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негізделген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ашылуларға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сенеді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Эмпирикалық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деректерді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өңдеуге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негізделген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ғылыми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жаңалықтарға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сенеді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957" marR="31957" marT="443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44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Қазақ тілінің корпустары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ҚР ҰҒА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мәтіндерінің</a:t>
            </a:r>
            <a:r>
              <a:rPr lang="ru-RU" dirty="0"/>
              <a:t> </a:t>
            </a:r>
            <a:r>
              <a:rPr lang="ru-RU" dirty="0" err="1"/>
              <a:t>машиналық</a:t>
            </a:r>
            <a:r>
              <a:rPr lang="ru-RU" dirty="0"/>
              <a:t> </a:t>
            </a:r>
            <a:r>
              <a:rPr lang="ru-RU" dirty="0" err="1"/>
              <a:t>қоры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лексикографиялық</a:t>
            </a:r>
            <a:r>
              <a:rPr lang="ru-RU" dirty="0"/>
              <a:t> </a:t>
            </a:r>
            <a:r>
              <a:rPr lang="ru-RU" dirty="0" err="1"/>
              <a:t>дереккөздер</a:t>
            </a:r>
            <a:r>
              <a:rPr lang="ru-RU" dirty="0"/>
              <a:t> </a:t>
            </a:r>
            <a:r>
              <a:rPr lang="ru-RU" dirty="0" err="1"/>
              <a:t>құрылды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Компьютерлік</a:t>
            </a:r>
            <a:r>
              <a:rPr lang="ru-RU" dirty="0" smtClean="0"/>
              <a:t> </a:t>
            </a:r>
            <a:r>
              <a:rPr lang="ru-RU" dirty="0" err="1"/>
              <a:t>бағдарламалар</a:t>
            </a:r>
            <a:r>
              <a:rPr lang="ru-RU" dirty="0"/>
              <a:t> </a:t>
            </a:r>
            <a:r>
              <a:rPr lang="ru-RU" dirty="0" err="1"/>
              <a:t>кешенін</a:t>
            </a:r>
            <a:r>
              <a:rPr lang="ru-RU" dirty="0"/>
              <a:t>, </a:t>
            </a:r>
            <a:r>
              <a:rPr lang="ru-RU" dirty="0" err="1"/>
              <a:t>басқаша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,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тіліндегі</a:t>
            </a:r>
            <a:r>
              <a:rPr lang="ru-RU" dirty="0"/>
              <a:t> софт,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ауқымды</a:t>
            </a:r>
            <a:r>
              <a:rPr lang="ru-RU" dirty="0"/>
              <a:t> </a:t>
            </a:r>
            <a:r>
              <a:rPr lang="ru-RU" dirty="0" err="1"/>
              <a:t>инфрақұрылымды</a:t>
            </a:r>
            <a:r>
              <a:rPr lang="ru-RU" dirty="0"/>
              <a:t> </a:t>
            </a:r>
            <a:r>
              <a:rPr lang="ru-RU" dirty="0" err="1"/>
              <a:t>әзірлеу</a:t>
            </a:r>
            <a:r>
              <a:rPr lang="ru-RU" dirty="0"/>
              <a:t>,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тілін</a:t>
            </a:r>
            <a:r>
              <a:rPr lang="ru-RU" dirty="0"/>
              <a:t> интернет </a:t>
            </a:r>
            <a:r>
              <a:rPr lang="ru-RU" dirty="0" err="1"/>
              <a:t>кеңістігіне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, онлайн </a:t>
            </a:r>
            <a:r>
              <a:rPr lang="ru-RU" dirty="0" err="1"/>
              <a:t>сервистер</a:t>
            </a:r>
            <a:r>
              <a:rPr lang="ru-RU" dirty="0"/>
              <a:t> </a:t>
            </a:r>
            <a:r>
              <a:rPr lang="ru-RU" dirty="0" err="1"/>
              <a:t>сериясын</a:t>
            </a:r>
            <a:r>
              <a:rPr lang="ru-RU" dirty="0"/>
              <a:t>,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жылдардың</a:t>
            </a:r>
            <a:r>
              <a:rPr lang="ru-RU" dirty="0"/>
              <a:t> </a:t>
            </a:r>
            <a:r>
              <a:rPr lang="ru-RU" dirty="0" err="1"/>
              <a:t>тәжірибесін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технологиялардың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заманғы</a:t>
            </a:r>
            <a:r>
              <a:rPr lang="ru-RU" dirty="0"/>
              <a:t> </a:t>
            </a:r>
            <a:r>
              <a:rPr lang="ru-RU" dirty="0" err="1"/>
              <a:t>дамуын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Қазақстанның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тілін</a:t>
            </a:r>
            <a:r>
              <a:rPr lang="ru-RU" dirty="0"/>
              <a:t> </a:t>
            </a:r>
            <a:r>
              <a:rPr lang="ru-RU" dirty="0" err="1"/>
              <a:t>дамытудың</a:t>
            </a:r>
            <a:r>
              <a:rPr lang="ru-RU" dirty="0"/>
              <a:t> </a:t>
            </a:r>
            <a:r>
              <a:rPr lang="ru-RU" dirty="0" err="1"/>
              <a:t>тұтас</a:t>
            </a:r>
            <a:r>
              <a:rPr lang="ru-RU" dirty="0"/>
              <a:t> </a:t>
            </a:r>
            <a:r>
              <a:rPr lang="ru-RU" dirty="0" err="1"/>
              <a:t>интеграцияланған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жоспарлануда</a:t>
            </a:r>
            <a:r>
              <a:rPr lang="ru-RU" dirty="0"/>
              <a:t> "[</a:t>
            </a:r>
            <a:r>
              <a:rPr lang="en-US" dirty="0"/>
              <a:t>www.bimash.kz].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607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dirty="0" err="1" smtClean="0"/>
              <a:t>Сұрақтар</a:t>
            </a:r>
            <a:r>
              <a:rPr lang="ru-RU" sz="3500" dirty="0" smtClean="0"/>
              <a:t>?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 smtClean="0"/>
              <a:t>...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8E1E7B-2E87-4FF3-8F3F-2C35BCD32914}">
  <ds:schemaRefs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purl.org/dc/dcmitype/"/>
    <ds:schemaRef ds:uri="fb0879af-3eba-417a-a55a-ffe6dcd6ca77"/>
    <ds:schemaRef ds:uri="http://purl.org/dc/elements/1.1/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540</Words>
  <Application>Microsoft Office PowerPoint</Application>
  <PresentationFormat>Произвольный</PresentationFormat>
  <Paragraphs>78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tf22874644</vt:lpstr>
      <vt:lpstr>Тілдік ресурстар</vt:lpstr>
      <vt:lpstr>Дәріс мазмұны</vt:lpstr>
      <vt:lpstr>Тілдің кораусы дегеніміз не?</vt:lpstr>
      <vt:lpstr>Тілдік корпус</vt:lpstr>
      <vt:lpstr>Корпусты анықтаудағы негізгі сәттер</vt:lpstr>
      <vt:lpstr>Корпус менеджері</vt:lpstr>
      <vt:lpstr>Презентация PowerPoint</vt:lpstr>
      <vt:lpstr>Қазақ тілінің корпустары</vt:lpstr>
      <vt:lpstr>Сұрақтар?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